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3" r:id="rId6"/>
    <p:sldId id="272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8"/>
    <p:restoredTop sz="94775"/>
  </p:normalViewPr>
  <p:slideViewPr>
    <p:cSldViewPr snapToGrid="0">
      <p:cViewPr>
        <p:scale>
          <a:sx n="97" d="100"/>
          <a:sy n="97" d="100"/>
        </p:scale>
        <p:origin x="10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1057E-6C45-5A4C-9762-F7F46F46562D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DB1D3-7EA8-A344-9D70-3D15D3C3AB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51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530B-878F-CC70-31EA-9FD00A95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21D26-806D-44BD-FCB0-2FC4E3E9C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35170-2219-7DEF-FFCE-A7BFC9E05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6976C-F829-184B-894F-96C488782554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CED54-BF60-4E09-E9AA-46353578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AE906-E779-95C2-5DCB-0DEA1736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40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E672-2E86-A3F0-AA9D-A7EE65EB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1AB12-31B8-B103-6E60-DA1F6B779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F9A89-22E2-0257-DE8F-4F1E27DF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E5CD7-EDEA-7C4C-8795-61E81976D0B2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725CE-DE50-5EFF-B4F3-90A43903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232DC-D764-80E4-3020-778CC690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30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61B3BE-A082-22B9-6805-E318C2308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DD5BC-E45A-40C5-CADA-26804AC1A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2A5CA-50C6-481A-6DAA-37028DB5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40CE4-02C5-234E-9F44-2C2CF4C7F999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BE8C6-C1E6-05B4-EC51-94E0F7CF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B7C99-F1CB-B477-2E46-0F6FF235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6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C352-DDFE-F0EA-27B5-CF18AFED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AB8B-DA4A-A224-2157-F5EC64228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A05A0-F165-1DE4-3231-18554B30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E0EC-805C-434B-862E-D84066A0B3CA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5CC2-2AB2-80C5-DB74-EEEB1DDF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2D2A-3484-D142-CD8B-CBE45CA2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2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1FC3-E4DA-10C2-EBA6-6B15D2A3E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529A3-DBE0-47EE-B4A9-5695AB76D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353EE-B6A2-082E-E380-DFDBBE064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45FB4-44E7-384D-9C27-55F1821A009C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3EA88-053F-D9F3-99A3-48C79B54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A22D-75E6-FEB3-5455-1548C586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3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6B9E-128A-F0D5-76E9-4EFBC880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6C032-97F3-84AD-AC44-6F2A8DEC5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77FCA-C35A-BFE1-C028-118B8E43B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2FE77-F121-B37A-4906-A52669834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C584-A373-454A-95FD-BC096061DBA0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76B1E-2315-F56B-102B-BF5CBBFE6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C2835-F7D6-0A14-998E-65E4EC5E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71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B3CF-32FF-FEB9-0E57-C63F3835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E157A-4DF5-7522-56AB-77AB75E14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B22C6-381E-BE04-AAC9-B807417B2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AF052-36C7-7D9B-AA8C-E4CD189A5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9CC0BB-DF02-71F4-2568-21C413A3C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A7AB56-6A3A-7EB0-EC24-666237DB1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419-63B0-0D4F-8454-EBA1CD221649}" type="datetime1">
              <a:rPr lang="en-GB" smtClean="0"/>
              <a:t>22/07/2025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8C543D-2577-A34D-9387-8BEF48A99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885DF-3DE3-7100-7769-D8451128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74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F2A2-B338-921B-1357-4F5F5D6A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454A-59C4-4337-D321-D070A02E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9DE6-DDAC-484C-A52E-FB544D8C12D6}" type="datetime1">
              <a:rPr lang="en-GB" smtClean="0"/>
              <a:t>22/07/2025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EA94D-0576-5752-FEE8-2A160E00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A441-DB33-DBE5-5C25-C824F1E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C8A42-410B-09FF-30A5-953FDC51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2498-96B2-E44F-A256-EE87D455E5D5}" type="datetime1">
              <a:rPr lang="en-GB" smtClean="0"/>
              <a:t>22/07/2025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39E7F-02F0-D14F-5CA3-F479084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7844A-F97E-0A61-5361-05E2CDE4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83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71A5-ECDD-12ED-8BD9-2072DC08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D8F5B-C4B3-3DAA-B0F5-83F22A2D1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9118E-410A-14B5-1054-CF65339E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2B514-9903-A928-3FB4-126D6331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760C-64B2-B342-B4D2-3441165AA800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9545A-231F-94EE-E2ED-0B1CBB25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F487E-E3F3-517E-C887-184249E2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32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5490-9354-709E-5363-9C64546E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EF850-0238-F4B9-C4B0-A21BABE05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4300A-0E0F-C700-8DBF-8F27FC603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40531-79F0-40CD-D576-5F0155EF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5442-6AF4-B54E-9B20-4F4B5F113248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701B0-D288-B989-F85D-41161C11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E166C-8842-C84B-3B4C-EDA457B1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56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8FF452-0A3F-6161-8809-AC7ECD5D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256A8-C293-7F87-C6B8-7902CC6BD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A01FF-98A4-EACA-1595-91ADA9AFB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393124-6D86-C24F-8AAA-92F4AF2E702D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4813E-97F7-8F20-BBD2-FCE049B1A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319B3-DD2C-68AA-96CE-CD0239C17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5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La4G0uLam38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lobal climate conditions: the temperate zone and the indoor climate">
            <a:extLst>
              <a:ext uri="{FF2B5EF4-FFF2-40B4-BE49-F238E27FC236}">
                <a16:creationId xmlns:a16="http://schemas.microsoft.com/office/drawing/2014/main" id="{1F28251A-F73C-3D92-A351-A54693747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9" t="6494" r="22395" b="-1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63ACD-EA9C-7EF2-5A35-B936EB60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latin typeface="Chalkboard" panose="03050602040202020205" pitchFamily="66" charset="77"/>
              </a:rPr>
              <a:t>Weather Conditions &amp; Climate Change with </a:t>
            </a:r>
            <a:r>
              <a:rPr lang="en-GB" sz="4400" b="1" dirty="0" err="1">
                <a:latin typeface="Chalkboard" panose="03050602040202020205" pitchFamily="66" charset="77"/>
              </a:rPr>
              <a:t>ClimateWins</a:t>
            </a:r>
            <a:endParaRPr lang="en-GB" sz="4400" b="1" dirty="0">
              <a:latin typeface="Chalkboard" panose="03050602040202020205" pitchFamily="66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8C89C-BB5C-47E0-A35C-2AB0A6540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GB" sz="2000" dirty="0">
                <a:latin typeface="Chalkboard" panose="03050602040202020205" pitchFamily="66" charset="77"/>
              </a:rPr>
              <a:t>An Interim Report by Dr Yasemin Mustafa</a:t>
            </a:r>
          </a:p>
          <a:p>
            <a:pPr algn="l">
              <a:lnSpc>
                <a:spcPct val="100000"/>
              </a:lnSpc>
            </a:pPr>
            <a:r>
              <a:rPr lang="en-GB" sz="1500" dirty="0">
                <a:latin typeface="Chalkboard" panose="03050602040202020205" pitchFamily="66" charset="77"/>
              </a:rPr>
              <a:t>Presented on 23</a:t>
            </a:r>
            <a:r>
              <a:rPr lang="en-GB" sz="1500" baseline="30000" dirty="0">
                <a:latin typeface="Chalkboard" panose="03050602040202020205" pitchFamily="66" charset="77"/>
              </a:rPr>
              <a:t>rd</a:t>
            </a:r>
            <a:r>
              <a:rPr lang="en-GB" sz="1500" dirty="0">
                <a:latin typeface="Chalkboard" panose="03050602040202020205" pitchFamily="66" charset="77"/>
              </a:rPr>
              <a:t> July 2025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04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919A6-BA3D-55AA-A492-B7975D51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How algorithms come into being - TechTalks">
            <a:extLst>
              <a:ext uri="{FF2B5EF4-FFF2-40B4-BE49-F238E27FC236}">
                <a16:creationId xmlns:a16="http://schemas.microsoft.com/office/drawing/2014/main" id="{18F39084-72E6-48A3-5C39-0A8D11D9A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76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65718-2087-67D7-E10E-FF9EAE1C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37" y="365125"/>
            <a:ext cx="3822189" cy="18999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dirty="0">
                <a:latin typeface="Chalkboard" panose="03050602040202020205" pitchFamily="66" charset="77"/>
              </a:rPr>
              <a:t>Which Algorithm Performs Best?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99B1A-DF6E-1F59-61AC-16F5493942C4}"/>
              </a:ext>
            </a:extLst>
          </p:cNvPr>
          <p:cNvSpPr txBox="1"/>
          <p:nvPr/>
        </p:nvSpPr>
        <p:spPr>
          <a:xfrm>
            <a:off x="478436" y="241921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KNN shows the highest overall accuracy of 88%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Decision Tree performs well (~85%) but is more complex and less </a:t>
            </a:r>
            <a:r>
              <a:rPr lang="en-US" sz="1600" dirty="0" err="1">
                <a:latin typeface="Chalkboard" panose="03050602040202020205" pitchFamily="66" charset="77"/>
              </a:rPr>
              <a:t>generalisable</a:t>
            </a:r>
            <a:endParaRPr lang="en-US" sz="1600" dirty="0">
              <a:latin typeface="Chalkboard" panose="03050602040202020205" pitchFamily="66" charset="77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ANN excels at some stations but shows signs of mild overfitting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Chalkboard" panose="03050602040202020205" pitchFamily="66" charset="77"/>
              </a:rPr>
              <a:t>Sonnblick’s</a:t>
            </a:r>
            <a:r>
              <a:rPr lang="en-US" sz="1600" dirty="0">
                <a:latin typeface="Chalkboard" panose="03050602040202020205" pitchFamily="66" charset="77"/>
              </a:rPr>
              <a:t> perfect scores across models may suggest data imbalance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Overall, KNN is the most consistent and reliable model for </a:t>
            </a:r>
            <a:r>
              <a:rPr lang="en-US" sz="1600" dirty="0" err="1">
                <a:latin typeface="Chalkboard" panose="03050602040202020205" pitchFamily="66" charset="77"/>
              </a:rPr>
              <a:t>ClimateWins</a:t>
            </a:r>
            <a:endParaRPr lang="en-US" sz="1600" dirty="0">
              <a:latin typeface="Chalkboard" panose="03050602040202020205" pitchFamily="66" charset="77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ANN may still be valuable where nonlinear patterns are stronger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AA88DA-6E1E-0CE8-DFB3-E1BF3770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0C6BF7C-FE2B-0541-877C-F9FA6391C64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030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BCC7D-FDCE-55F5-795C-623066EE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062D-2B7A-19AC-47B6-96D04179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59452" cy="1899912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halkboard" panose="03050602040202020205" pitchFamily="66" charset="77"/>
              </a:rPr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C21A2-76EC-0357-7929-87678BAF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11</a:t>
            </a:fld>
            <a:endParaRPr lang="en-GB"/>
          </a:p>
        </p:txBody>
      </p:sp>
      <p:pic>
        <p:nvPicPr>
          <p:cNvPr id="4" name="Graphic 3" descr="Scatterplot with solid fill">
            <a:extLst>
              <a:ext uri="{FF2B5EF4-FFF2-40B4-BE49-F238E27FC236}">
                <a16:creationId xmlns:a16="http://schemas.microsoft.com/office/drawing/2014/main" id="{17E897B9-8B77-781C-CEA3-BFC9F7934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963237"/>
            <a:ext cx="914400" cy="914400"/>
          </a:xfrm>
          <a:prstGeom prst="rect">
            <a:avLst/>
          </a:prstGeom>
        </p:spPr>
      </p:pic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50894DB9-B415-ED30-B2B2-CB6111ED8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3520525"/>
            <a:ext cx="914400" cy="914400"/>
          </a:xfrm>
          <a:prstGeom prst="rect">
            <a:avLst/>
          </a:prstGeom>
        </p:spPr>
      </p:pic>
      <p:pic>
        <p:nvPicPr>
          <p:cNvPr id="6" name="Graphic 5" descr="Partial sun with solid fill">
            <a:extLst>
              <a:ext uri="{FF2B5EF4-FFF2-40B4-BE49-F238E27FC236}">
                <a16:creationId xmlns:a16="http://schemas.microsoft.com/office/drawing/2014/main" id="{AE60B622-B912-5156-0F09-F4D4C8EC9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07781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54C78B-5DC0-68E4-2C0D-BAF49B08F9E1}"/>
              </a:ext>
            </a:extLst>
          </p:cNvPr>
          <p:cNvSpPr txBox="1"/>
          <p:nvPr/>
        </p:nvSpPr>
        <p:spPr>
          <a:xfrm>
            <a:off x="2091126" y="2265037"/>
            <a:ext cx="9106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latin typeface="Chalkboard" panose="03050602040202020205" pitchFamily="66" charset="77"/>
              </a:rPr>
              <a:t>Machine learning can predict daily weather conditions in Europe accurately, with some models reaching up to 88% accuracy.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85AC4-D48D-EB6A-DE48-0F9C9CA92D9A}"/>
              </a:ext>
            </a:extLst>
          </p:cNvPr>
          <p:cNvSpPr txBox="1"/>
          <p:nvPr/>
        </p:nvSpPr>
        <p:spPr>
          <a:xfrm>
            <a:off x="2091126" y="5097271"/>
            <a:ext cx="9106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latin typeface="Chalkboard" panose="03050602040202020205" pitchFamily="66" charset="77"/>
              </a:rPr>
              <a:t>Over time, machine learning models can help detect signs of climate change by tracking increases in unpleasant weather events.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2BE5B8-13B8-1F73-D397-C4795CA69F73}"/>
              </a:ext>
            </a:extLst>
          </p:cNvPr>
          <p:cNvSpPr txBox="1"/>
          <p:nvPr/>
        </p:nvSpPr>
        <p:spPr>
          <a:xfrm>
            <a:off x="2091127" y="3766545"/>
            <a:ext cx="9106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latin typeface="Chalkboard" panose="03050602040202020205" pitchFamily="66" charset="77"/>
              </a:rPr>
              <a:t>Prediction accuracy varies by location, influenced by regional climate patterns.</a:t>
            </a:r>
          </a:p>
        </p:txBody>
      </p:sp>
    </p:spTree>
    <p:extLst>
      <p:ext uri="{BB962C8B-B14F-4D97-AF65-F5344CB8AC3E}">
        <p14:creationId xmlns:p14="http://schemas.microsoft.com/office/powerpoint/2010/main" val="33486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80A1C-450D-3EDD-8DD7-3A898748B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Practical Next Steps Consulting - Consulting, Change Management">
            <a:extLst>
              <a:ext uri="{FF2B5EF4-FFF2-40B4-BE49-F238E27FC236}">
                <a16:creationId xmlns:a16="http://schemas.microsoft.com/office/drawing/2014/main" id="{DD685A7D-F81B-F62B-01DC-28E7120A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r="4152" b="-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Rectangle 1536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06D1C-6F41-156A-F948-8C4EB4B2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79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halkboard" panose="03050602040202020205" pitchFamily="66" charset="77"/>
              </a:rPr>
              <a:t>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BBAD8-2C8E-0AA2-46ED-89BD470E6907}"/>
              </a:ext>
            </a:extLst>
          </p:cNvPr>
          <p:cNvSpPr txBox="1"/>
          <p:nvPr/>
        </p:nvSpPr>
        <p:spPr>
          <a:xfrm>
            <a:off x="609737" y="2265037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Chalkboard" panose="03050602040202020205" pitchFamily="66" charset="77"/>
              </a:rPr>
              <a:t>Explore unsupervised machine learning to uncover hidden patterns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Chalkboard" panose="03050602040202020205" pitchFamily="66" charset="77"/>
              </a:rPr>
              <a:t>Expand data inputs (e.g. wind speed, snow) for deeper analysis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Chalkboard" panose="03050602040202020205" pitchFamily="66" charset="77"/>
              </a:rPr>
              <a:t>Continue tuning model parameters to improve accuracy and reduce overfitting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Chalkboard" panose="03050602040202020205" pitchFamily="66" charset="77"/>
              </a:rPr>
              <a:t>Include additional weather stations to boost regional diversity and </a:t>
            </a:r>
            <a:r>
              <a:rPr lang="en-US" sz="1700" dirty="0" err="1">
                <a:latin typeface="Chalkboard" panose="03050602040202020205" pitchFamily="66" charset="77"/>
              </a:rPr>
              <a:t>generalisability</a:t>
            </a:r>
            <a:endParaRPr lang="en-US" sz="1700" dirty="0">
              <a:latin typeface="Chalkboard" panose="03050602040202020205" pitchFamily="66" charset="77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Chalkboard" panose="03050602040202020205" pitchFamily="66" charset="77"/>
              </a:rPr>
              <a:t>Begin tracking long-term weather trends for early signs of climate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DC9EC-8A10-4315-92CA-18328BFA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0C6BF7C-FE2B-0541-877C-F9FA6391C64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3571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EBD828-71C8-197C-33FB-1FB5F2B8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AB23B-AB93-FF96-B2D7-F2C4404F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atin typeface="Chalkboard" panose="03050602040202020205" pitchFamily="66" charset="77"/>
              </a:rPr>
              <a:t>Thank You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9558A71-09C2-F27E-207D-23402D7A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0317" y="261991"/>
            <a:ext cx="1890220" cy="189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F2585-2DFC-811A-F991-5FA27A3CE6A5}"/>
              </a:ext>
            </a:extLst>
          </p:cNvPr>
          <p:cNvSpPr txBox="1"/>
          <p:nvPr/>
        </p:nvSpPr>
        <p:spPr>
          <a:xfrm>
            <a:off x="612648" y="2504819"/>
            <a:ext cx="6986016" cy="3672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b="0" i="0" u="none" strike="noStrike" dirty="0">
                <a:effectLst/>
                <a:latin typeface="Chalkboard" panose="03050602040202020205" pitchFamily="66" charset="77"/>
              </a:rPr>
              <a:t>I appreciate your time and interest in this project.</a:t>
            </a:r>
          </a:p>
          <a:p>
            <a:pPr>
              <a:spcAft>
                <a:spcPts val="600"/>
              </a:spcAft>
            </a:pPr>
            <a:endParaRPr lang="en-US" sz="2200" b="0" i="0" u="none" strike="noStrike" dirty="0">
              <a:effectLst/>
              <a:latin typeface="Chalkboard" panose="03050602040202020205" pitchFamily="66" charset="77"/>
            </a:endParaRPr>
          </a:p>
          <a:p>
            <a:pPr>
              <a:spcAft>
                <a:spcPts val="600"/>
              </a:spcAft>
            </a:pPr>
            <a:r>
              <a:rPr lang="en-US" sz="2200" b="0" i="0" u="none" strike="noStrike" dirty="0">
                <a:effectLst/>
                <a:latin typeface="Chalkboard" panose="03050602040202020205" pitchFamily="66" charset="77"/>
              </a:rPr>
              <a:t>If you'd like to explore the code, data, and </a:t>
            </a:r>
            <a:r>
              <a:rPr lang="en-US" sz="2200" b="0" i="0" u="none" strike="noStrike" dirty="0" err="1">
                <a:effectLst/>
                <a:latin typeface="Chalkboard" panose="03050602040202020205" pitchFamily="66" charset="77"/>
              </a:rPr>
              <a:t>visualisations</a:t>
            </a:r>
            <a:r>
              <a:rPr lang="en-US" sz="2200" b="0" i="0" u="none" strike="noStrike" dirty="0">
                <a:effectLst/>
                <a:latin typeface="Chalkboard" panose="03050602040202020205" pitchFamily="66" charset="77"/>
              </a:rPr>
              <a:t> further, please check out my GitHub:</a:t>
            </a:r>
            <a:br>
              <a:rPr lang="en-US" sz="2200" b="0" i="0" u="none" strike="noStrike" dirty="0">
                <a:effectLst/>
                <a:latin typeface="Chalkboard" panose="03050602040202020205" pitchFamily="66" charset="77"/>
              </a:rPr>
            </a:br>
            <a:endParaRPr lang="en-US" sz="2200" b="0" i="0" u="none" strike="noStrike" dirty="0">
              <a:effectLst/>
              <a:latin typeface="Chalkboard" panose="03050602040202020205" pitchFamily="66" charset="77"/>
            </a:endParaRPr>
          </a:p>
          <a:p>
            <a:pPr>
              <a:spcAft>
                <a:spcPts val="600"/>
              </a:spcAft>
            </a:pPr>
            <a:r>
              <a:rPr lang="en-US" sz="2200" b="0" i="0" u="none" strike="noStrike" dirty="0">
                <a:effectLst/>
                <a:latin typeface="Chalkboard" panose="03050602040202020205" pitchFamily="66" charset="77"/>
              </a:rPr>
              <a:t>👉 </a:t>
            </a:r>
            <a:r>
              <a:rPr lang="en-US" sz="2200" b="1" i="0" u="none" strike="noStrike" dirty="0">
                <a:effectLst/>
                <a:latin typeface="Chalkboard" panose="03050602040202020205" pitchFamily="66" charset="77"/>
              </a:rPr>
              <a:t>https://</a:t>
            </a:r>
            <a:r>
              <a:rPr lang="en-US" sz="2200" b="1" i="0" u="none" strike="noStrike" dirty="0" err="1">
                <a:effectLst/>
                <a:latin typeface="Chalkboard" panose="03050602040202020205" pitchFamily="66" charset="77"/>
              </a:rPr>
              <a:t>github.com</a:t>
            </a:r>
            <a:r>
              <a:rPr lang="en-US" sz="2200" b="1" i="0" u="none" strike="noStrike" dirty="0">
                <a:effectLst/>
                <a:latin typeface="Chalkboard" panose="03050602040202020205" pitchFamily="66" charset="77"/>
              </a:rPr>
              <a:t>/</a:t>
            </a:r>
            <a:r>
              <a:rPr lang="en-US" sz="2200" b="1" i="0" u="none" strike="noStrike" dirty="0" err="1">
                <a:effectLst/>
                <a:latin typeface="Chalkboard" panose="03050602040202020205" pitchFamily="66" charset="77"/>
              </a:rPr>
              <a:t>YLMustafa</a:t>
            </a:r>
            <a:r>
              <a:rPr lang="en-US" sz="2200" b="1" i="0" u="none" strike="noStrike" dirty="0">
                <a:effectLst/>
                <a:latin typeface="Chalkboard" panose="03050602040202020205" pitchFamily="66" charset="77"/>
              </a:rPr>
              <a:t>/</a:t>
            </a:r>
            <a:r>
              <a:rPr lang="en-US" sz="2200" b="1" i="0" u="none" strike="noStrike" dirty="0" err="1">
                <a:effectLst/>
                <a:latin typeface="Chalkboard" panose="03050602040202020205" pitchFamily="66" charset="77"/>
              </a:rPr>
              <a:t>climate_wins</a:t>
            </a:r>
            <a:br>
              <a:rPr lang="en-US" sz="2200" b="1" i="0" u="none" strike="noStrike" dirty="0">
                <a:effectLst/>
                <a:latin typeface="Chalkboard" panose="03050602040202020205" pitchFamily="66" charset="77"/>
              </a:rPr>
            </a:br>
            <a:endParaRPr lang="en-US" sz="2200" b="0" i="0" u="none" strike="noStrike" dirty="0">
              <a:effectLst/>
              <a:latin typeface="Chalkboard" panose="03050602040202020205" pitchFamily="66" charset="77"/>
            </a:endParaRPr>
          </a:p>
          <a:p>
            <a:pPr>
              <a:spcAft>
                <a:spcPts val="600"/>
              </a:spcAft>
            </a:pPr>
            <a:r>
              <a:rPr lang="en-US" sz="2200" b="0" i="0" u="none" strike="noStrike" dirty="0">
                <a:effectLst/>
                <a:latin typeface="Chalkboard" panose="03050602040202020205" pitchFamily="66" charset="77"/>
              </a:rPr>
              <a:t>Feel free to reach out with any questions or feedback!</a:t>
            </a:r>
          </a:p>
        </p:txBody>
      </p:sp>
      <p:pic>
        <p:nvPicPr>
          <p:cNvPr id="8" name="Picture 22" descr="White Gmail Logo Icon - Black and White ...">
            <a:extLst>
              <a:ext uri="{FF2B5EF4-FFF2-40B4-BE49-F238E27FC236}">
                <a16:creationId xmlns:a16="http://schemas.microsoft.com/office/drawing/2014/main" id="{414EF24C-A92A-3262-A522-3CD545930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1180" y="2310086"/>
            <a:ext cx="1890220" cy="189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- edent/SuperTinyIcons: Under ...">
            <a:extLst>
              <a:ext uri="{FF2B5EF4-FFF2-40B4-BE49-F238E27FC236}">
                <a16:creationId xmlns:a16="http://schemas.microsoft.com/office/drawing/2014/main" id="{1E06167D-D792-14E9-01AF-FA8AA17A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1180" y="4358181"/>
            <a:ext cx="1890220" cy="189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BE89B-6E45-F14E-8C9D-8D64061B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C6BF7C-FE2B-0541-877C-F9FA6391C6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EFC5D-F10F-4B32-FEA2-B40E08B21FA4}"/>
              </a:ext>
            </a:extLst>
          </p:cNvPr>
          <p:cNvSpPr txBox="1"/>
          <p:nvPr/>
        </p:nvSpPr>
        <p:spPr>
          <a:xfrm>
            <a:off x="718665" y="644447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Video of Presentation: </a:t>
            </a:r>
            <a:r>
              <a:rPr lang="en-GB" sz="1200" i="1" dirty="0">
                <a:solidFill>
                  <a:srgbClr val="46788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https://youtu.be/La4G0uLam38</a:t>
            </a:r>
            <a:r>
              <a:rPr lang="en-GB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2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What is machine learning and what uses does it currently have? | Repsol">
            <a:extLst>
              <a:ext uri="{FF2B5EF4-FFF2-40B4-BE49-F238E27FC236}">
                <a16:creationId xmlns:a16="http://schemas.microsoft.com/office/drawing/2014/main" id="{BB1C4CD5-DAAC-58FE-5778-12385CF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r="1" b="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7" name="Rectangle 207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561D4-B4F6-23CD-9293-EAAC050D4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37" y="627380"/>
            <a:ext cx="3822189" cy="1899912"/>
          </a:xfrm>
        </p:spPr>
        <p:txBody>
          <a:bodyPr>
            <a:normAutofit/>
          </a:bodyPr>
          <a:lstStyle/>
          <a:p>
            <a:r>
              <a:rPr lang="en-GB" b="1" dirty="0">
                <a:latin typeface="Chalkboard" panose="03050602040202020205" pitchFamily="66" charset="77"/>
              </a:rPr>
              <a:t>Why Does It Matter?</a:t>
            </a:r>
            <a:endParaRPr lang="en-GB" sz="2200" dirty="0">
              <a:latin typeface="Chalkboard" panose="03050602040202020205" pitchFamily="66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1FE5-E19D-0B2B-79AA-9C07C306C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4" y="2527292"/>
            <a:ext cx="3628868" cy="394845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GB" sz="1600" dirty="0">
                <a:latin typeface="Chalkboard" panose="03050602040202020205" pitchFamily="66" charset="77"/>
              </a:rPr>
              <a:t>Extreme weather is becoming more frequent and severe across Europe and the world.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GB" sz="1600" dirty="0" err="1">
                <a:latin typeface="Chalkboard" panose="03050602040202020205" pitchFamily="66" charset="77"/>
              </a:rPr>
              <a:t>ClimateWins</a:t>
            </a:r>
            <a:r>
              <a:rPr lang="en-GB" sz="1600" dirty="0">
                <a:latin typeface="Chalkboard" panose="03050602040202020205" pitchFamily="66" charset="77"/>
              </a:rPr>
              <a:t>, a European nonprofit, is exploring how machine learning can help predict and understand the impacts of climate change.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GB" sz="1600" dirty="0">
                <a:latin typeface="Chalkboard" panose="03050602040202020205" pitchFamily="66" charset="77"/>
              </a:rPr>
              <a:t>This project uses data science to support smarter, more adaptive responses to our changing environment.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7D1CBA-33C2-FFB1-4451-C4B33FB0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37212D-48F4-21B2-9FAD-79D7E510E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Big Data? | Bernard Marr">
            <a:extLst>
              <a:ext uri="{FF2B5EF4-FFF2-40B4-BE49-F238E27FC236}">
                <a16:creationId xmlns:a16="http://schemas.microsoft.com/office/drawing/2014/main" id="{F54E252F-52A5-B427-FCD1-E89B01A2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E4AE6-5726-A186-E658-58425D8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95106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halkboard" panose="03050602040202020205" pitchFamily="66" charset="77"/>
              </a:rPr>
              <a:t>Inside the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BADF8-B4A6-8E44-ACF8-DA189700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2295018"/>
            <a:ext cx="3822189" cy="40333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Daily weather records from 18 stations across Europe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Sourced from the European Climate Assessment &amp; Dataset (ECA&amp;D)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Covers the period 1960–2022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Includes temperature, humidity, precipitation, snow, and more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Complete dataset with no missing values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Available as a downloadable .csv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352B-4BDA-E96D-1130-929AFBDA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24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58F1BC-CC3B-631E-07D3-5B465920E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Diverseek Understanding Unconscious Bias: Types, Effects, and Solutions">
            <a:extLst>
              <a:ext uri="{FF2B5EF4-FFF2-40B4-BE49-F238E27FC236}">
                <a16:creationId xmlns:a16="http://schemas.microsoft.com/office/drawing/2014/main" id="{75D9CF1C-6FD5-1A55-5B1B-2906AA87B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r="1355" b="-2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9" name="Rectangle 717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693B9-CE07-41E0-AA03-DCF0DC4A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halkboard" panose="03050602040202020205" pitchFamily="66" charset="77"/>
              </a:rPr>
              <a:t>Not All Data is Created Equal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BFA3-04B5-ECFD-951F-F9C9E5D9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4181"/>
            <a:ext cx="3658850" cy="3742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Chalkboard" panose="03050602040202020205" pitchFamily="66" charset="77"/>
              </a:rPr>
              <a:t>Temporal Bias: Older records (e.g. 1960s) may reflect outdated tools and methods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Chalkboard" panose="03050602040202020205" pitchFamily="66" charset="77"/>
              </a:rPr>
              <a:t>Historical Bias: Long-term data can mask recent climate shifts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Chalkboard" panose="03050602040202020205" pitchFamily="66" charset="77"/>
              </a:rPr>
              <a:t>Selection Bias: Stations are concentrated in developed areas—underrepresenting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6EE63-0BD1-85F6-0A4F-B3A03DDE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41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36B2B-EEB7-6777-5676-C38EE07BA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BE98-BC69-2BF7-AE29-EC75EC18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59452" cy="1899912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halkboard" panose="03050602040202020205" pitchFamily="66" charset="77"/>
              </a:rPr>
              <a:t>What Might We Discover?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0DA9E-124E-3B96-52DC-FF792D8A46DF}"/>
              </a:ext>
            </a:extLst>
          </p:cNvPr>
          <p:cNvSpPr txBox="1"/>
          <p:nvPr/>
        </p:nvSpPr>
        <p:spPr>
          <a:xfrm>
            <a:off x="1146746" y="3989212"/>
            <a:ext cx="2983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halkboard" panose="03050602040202020205" pitchFamily="66" charset="77"/>
              </a:rPr>
              <a:t>Machine Learning can accurately predict daily weather conditions using historical climate data across Europe.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D4577A-3221-380E-7A87-006549B5E78D}"/>
              </a:ext>
            </a:extLst>
          </p:cNvPr>
          <p:cNvSpPr/>
          <p:nvPr/>
        </p:nvSpPr>
        <p:spPr>
          <a:xfrm>
            <a:off x="461882" y="3476994"/>
            <a:ext cx="689547" cy="6787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halkboard" panose="03050602040202020205" pitchFamily="66" charset="7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68DC01-B70E-7444-727E-830EDAB3FBE5}"/>
              </a:ext>
            </a:extLst>
          </p:cNvPr>
          <p:cNvSpPr txBox="1"/>
          <p:nvPr/>
        </p:nvSpPr>
        <p:spPr>
          <a:xfrm>
            <a:off x="4991100" y="3989212"/>
            <a:ext cx="260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halkboard" panose="03050602040202020205" pitchFamily="66" charset="77"/>
              </a:rPr>
              <a:t>Prediction accuracy will differ by region, influenced by geographic and climatic variability.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E3E7DA-8A58-376F-5A69-B3EBC151C8CA}"/>
              </a:ext>
            </a:extLst>
          </p:cNvPr>
          <p:cNvSpPr/>
          <p:nvPr/>
        </p:nvSpPr>
        <p:spPr>
          <a:xfrm>
            <a:off x="4306235" y="3476994"/>
            <a:ext cx="689547" cy="6787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halkboard" panose="03050602040202020205" pitchFamily="66" charset="77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17C8CA-BDA9-2B85-7890-25D9E6525152}"/>
              </a:ext>
            </a:extLst>
          </p:cNvPr>
          <p:cNvSpPr txBox="1"/>
          <p:nvPr/>
        </p:nvSpPr>
        <p:spPr>
          <a:xfrm>
            <a:off x="8453829" y="3989212"/>
            <a:ext cx="2601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halkboard" panose="03050602040202020205" pitchFamily="66" charset="77"/>
              </a:rPr>
              <a:t>No single algorithm will be universally superior – model performance will depend on local climate patterns and data structure.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12DBB6-8D4D-0C16-F0C7-9CA56EB778D2}"/>
              </a:ext>
            </a:extLst>
          </p:cNvPr>
          <p:cNvSpPr/>
          <p:nvPr/>
        </p:nvSpPr>
        <p:spPr>
          <a:xfrm>
            <a:off x="7768964" y="3476994"/>
            <a:ext cx="689547" cy="67870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halkboard" panose="03050602040202020205" pitchFamily="66" charset="77"/>
              </a:rPr>
              <a:t>3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A24BB1B-1E1B-2815-32EB-365598DD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5</a:t>
            </a:fld>
            <a:endParaRPr lang="en-GB"/>
          </a:p>
        </p:txBody>
      </p:sp>
      <p:pic>
        <p:nvPicPr>
          <p:cNvPr id="25" name="Graphic 24" descr="Scatterplot with solid fill">
            <a:extLst>
              <a:ext uri="{FF2B5EF4-FFF2-40B4-BE49-F238E27FC236}">
                <a16:creationId xmlns:a16="http://schemas.microsoft.com/office/drawing/2014/main" id="{286074E4-0C4A-2716-1395-E0C20C1EA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7318" y="2212724"/>
            <a:ext cx="914400" cy="914400"/>
          </a:xfrm>
          <a:prstGeom prst="rect">
            <a:avLst/>
          </a:prstGeom>
        </p:spPr>
      </p:pic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EE288EAF-9284-3FE7-8FBA-52394F10F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8765" y="2212724"/>
            <a:ext cx="914400" cy="914400"/>
          </a:xfrm>
          <a:prstGeom prst="rect">
            <a:avLst/>
          </a:prstGeom>
        </p:spPr>
      </p:pic>
      <p:pic>
        <p:nvPicPr>
          <p:cNvPr id="29" name="Graphic 28" descr="Partial sun with solid fill">
            <a:extLst>
              <a:ext uri="{FF2B5EF4-FFF2-40B4-BE49-F238E27FC236}">
                <a16:creationId xmlns:a16="http://schemas.microsoft.com/office/drawing/2014/main" id="{8D414A05-5245-B885-3FE2-94AA85201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6744" y="22127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4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E156EF-3B0A-4041-B1B0-7DFC2F08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chemeClr val="tx1"/>
                </a:solidFill>
                <a:latin typeface="Chalkboard" panose="03050602040202020205" pitchFamily="66" charset="77"/>
              </a:rPr>
              <a:t>Fine-Tuning the Forecast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00B6D-E1C0-1FD7-DD5B-EA9F552E9713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Chalkboard" panose="03050602040202020205" pitchFamily="66" charset="77"/>
              </a:rPr>
              <a:t>Gradient Descent was used to </a:t>
            </a:r>
            <a:r>
              <a:rPr lang="en-US" sz="2000" dirty="0" err="1">
                <a:latin typeface="Chalkboard" panose="03050602040202020205" pitchFamily="66" charset="77"/>
              </a:rPr>
              <a:t>optimise</a:t>
            </a:r>
            <a:r>
              <a:rPr lang="en-US" sz="2000" dirty="0">
                <a:latin typeface="Chalkboard" panose="03050602040202020205" pitchFamily="66" charset="77"/>
              </a:rPr>
              <a:t> the weather prediction model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Chalkboard" panose="03050602040202020205" pitchFamily="66" charset="77"/>
              </a:rPr>
              <a:t>This method adjusts parameters to </a:t>
            </a:r>
            <a:r>
              <a:rPr lang="en-US" sz="2000" dirty="0" err="1">
                <a:latin typeface="Chalkboard" panose="03050602040202020205" pitchFamily="66" charset="77"/>
              </a:rPr>
              <a:t>minimise</a:t>
            </a:r>
            <a:r>
              <a:rPr lang="en-US" sz="2000" dirty="0">
                <a:latin typeface="Chalkboard" panose="03050602040202020205" pitchFamily="66" charset="77"/>
              </a:rPr>
              <a:t> the loss function (i.e. the error in prediction)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Chalkboard" panose="03050602040202020205" pitchFamily="66" charset="77"/>
              </a:rPr>
              <a:t>Through iterative updates, the model learns to make more accurate predictions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Chalkboard" panose="03050602040202020205" pitchFamily="66" charset="77"/>
              </a:rPr>
              <a:t>Temperature data is highly suitable for predictive modelling using differentiable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5CCD4-F916-E3B8-621F-0A735464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C6BF7C-FE2B-0541-877C-F9FA6391C6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43B6D-7DE0-D354-FB02-331ECB269DB6}"/>
              </a:ext>
            </a:extLst>
          </p:cNvPr>
          <p:cNvSpPr txBox="1"/>
          <p:nvPr/>
        </p:nvSpPr>
        <p:spPr>
          <a:xfrm>
            <a:off x="6355830" y="5433020"/>
            <a:ext cx="49979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dirty="0">
                <a:latin typeface="Chalkboard" panose="03050602040202020205" pitchFamily="66" charset="77"/>
              </a:rPr>
              <a:t>Figure 1. </a:t>
            </a:r>
            <a:r>
              <a:rPr lang="en-GB" sz="1500" dirty="0">
                <a:latin typeface="Chalkboard" panose="03050602040202020205" pitchFamily="66" charset="77"/>
              </a:rPr>
              <a:t>Gradient descent loss function for Dusseldorf’s average daily temperatures in 2020. </a:t>
            </a:r>
          </a:p>
        </p:txBody>
      </p:sp>
      <p:pic>
        <p:nvPicPr>
          <p:cNvPr id="7" name="Picture 6" descr="A graph of values and loss&#10;&#10;AI-generated content may be incorrect.">
            <a:extLst>
              <a:ext uri="{FF2B5EF4-FFF2-40B4-BE49-F238E27FC236}">
                <a16:creationId xmlns:a16="http://schemas.microsoft.com/office/drawing/2014/main" id="{51C4AB27-798F-7D72-9FCC-8C307AD3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"/>
          <a:stretch>
            <a:fillRect/>
          </a:stretch>
        </p:blipFill>
        <p:spPr>
          <a:xfrm>
            <a:off x="6099048" y="1274165"/>
            <a:ext cx="5458968" cy="41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0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86419-3DE4-14A0-D39F-2C0FC0FB1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8E4E8-F52C-F566-3655-212F7CDA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Chalkboard" panose="03050602040202020205" pitchFamily="66" charset="77"/>
              </a:rPr>
              <a:t>Method 1: K-Nearest Neighbor (KNN)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A7CA7-5BFA-2F14-FE2E-45E6B8FE1297}"/>
              </a:ext>
            </a:extLst>
          </p:cNvPr>
          <p:cNvSpPr txBox="1"/>
          <p:nvPr/>
        </p:nvSpPr>
        <p:spPr>
          <a:xfrm>
            <a:off x="630936" y="2807207"/>
            <a:ext cx="3429000" cy="3786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i="0" u="none" strike="noStrike" dirty="0">
                <a:effectLst/>
                <a:latin typeface="Chalkboard" panose="03050602040202020205" pitchFamily="66" charset="77"/>
              </a:rPr>
              <a:t>KNN predicts weather by comparing each new data point to its closest neighbors 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i="0" u="none" strike="noStrike" dirty="0">
                <a:effectLst/>
                <a:latin typeface="Chalkboard" panose="03050602040202020205" pitchFamily="66" charset="77"/>
              </a:rPr>
              <a:t>The model groups similar data points, using a k-value of 3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i="0" u="none" strike="noStrike" dirty="0">
                <a:effectLst/>
                <a:latin typeface="Chalkboard" panose="03050602040202020205" pitchFamily="66" charset="77"/>
              </a:rPr>
              <a:t>Applied to 15 European weather stations, it predicted pleasant weather days with up to 88% accuracy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i="0" u="none" strike="noStrike" dirty="0">
                <a:effectLst/>
                <a:latin typeface="Chalkboard" panose="03050602040202020205" pitchFamily="66" charset="77"/>
              </a:rPr>
              <a:t>KNN works well but can overfit, especially in stations with extreme or limited weather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F145B-5EBB-BAB7-6616-91C596EF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C6BF7C-FE2B-0541-877C-F9FA6391C6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F5FE90-C0DA-1123-235B-365827400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77624"/>
              </p:ext>
            </p:extLst>
          </p:nvPr>
        </p:nvGraphicFramePr>
        <p:xfrm>
          <a:off x="4654296" y="1069361"/>
          <a:ext cx="6903722" cy="4719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8933">
                  <a:extLst>
                    <a:ext uri="{9D8B030D-6E8A-4147-A177-3AD203B41FA5}">
                      <a16:colId xmlns:a16="http://schemas.microsoft.com/office/drawing/2014/main" val="2859033629"/>
                    </a:ext>
                  </a:extLst>
                </a:gridCol>
                <a:gridCol w="980315">
                  <a:extLst>
                    <a:ext uri="{9D8B030D-6E8A-4147-A177-3AD203B41FA5}">
                      <a16:colId xmlns:a16="http://schemas.microsoft.com/office/drawing/2014/main" val="602523532"/>
                    </a:ext>
                  </a:extLst>
                </a:gridCol>
                <a:gridCol w="1181310">
                  <a:extLst>
                    <a:ext uri="{9D8B030D-6E8A-4147-A177-3AD203B41FA5}">
                      <a16:colId xmlns:a16="http://schemas.microsoft.com/office/drawing/2014/main" val="3605320693"/>
                    </a:ext>
                  </a:extLst>
                </a:gridCol>
                <a:gridCol w="1146281">
                  <a:extLst>
                    <a:ext uri="{9D8B030D-6E8A-4147-A177-3AD203B41FA5}">
                      <a16:colId xmlns:a16="http://schemas.microsoft.com/office/drawing/2014/main" val="2763423854"/>
                    </a:ext>
                  </a:extLst>
                </a:gridCol>
                <a:gridCol w="1172316">
                  <a:extLst>
                    <a:ext uri="{9D8B030D-6E8A-4147-A177-3AD203B41FA5}">
                      <a16:colId xmlns:a16="http://schemas.microsoft.com/office/drawing/2014/main" val="488179107"/>
                    </a:ext>
                  </a:extLst>
                </a:gridCol>
                <a:gridCol w="1184567">
                  <a:extLst>
                    <a:ext uri="{9D8B030D-6E8A-4147-A177-3AD203B41FA5}">
                      <a16:colId xmlns:a16="http://schemas.microsoft.com/office/drawing/2014/main" val="3169838722"/>
                    </a:ext>
                  </a:extLst>
                </a:gridCol>
              </a:tblGrid>
              <a:tr h="485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Weather Station 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 dirty="0">
                          <a:effectLst/>
                          <a:latin typeface="Chalkboard" panose="03050602040202020205" pitchFamily="66" charset="77"/>
                        </a:rPr>
                        <a:t>Accurate Predictions</a:t>
                      </a:r>
                      <a:endParaRPr lang="en-GB" sz="1400" kern="100" dirty="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False Positive 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False Negative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Accuracy (%)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836640090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Basel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3907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935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431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465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2831850077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Belgrade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 dirty="0">
                          <a:effectLst/>
                          <a:latin typeface="Chalkboard" panose="03050602040202020205" pitchFamily="66" charset="77"/>
                        </a:rPr>
                        <a:t>3238</a:t>
                      </a:r>
                      <a:endParaRPr lang="en-GB" sz="1400" kern="100" dirty="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1502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538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460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495549373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Budapest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3416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1432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484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406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653599498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Deblit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4346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732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291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369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3400004442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Dusseldorf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4167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800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340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431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3892843631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Heathrow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4161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754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409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414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3911698485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Kassel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4563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607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252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316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90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1183194781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Ljubljana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3726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1133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469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410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2843140163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Maastricht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4249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819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313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357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1695742854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Madrid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2735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2257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433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313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3810672931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Munchenb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4222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766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324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426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1248461676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Oslo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4624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507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255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352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2987749562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Sonnblick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5738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100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2424453420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Stockholm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4449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588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317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384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734537011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Valentia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5391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108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71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168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96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2180418668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Average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 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 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 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 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 dirty="0">
                          <a:effectLst/>
                          <a:latin typeface="Chalkboard" panose="03050602040202020205" pitchFamily="66" charset="77"/>
                        </a:rPr>
                        <a:t>88</a:t>
                      </a:r>
                      <a:endParaRPr lang="en-GB" sz="1400" kern="100" dirty="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32852251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861DC6D-817C-5D0D-DB9C-4DF7E40B4863}"/>
              </a:ext>
            </a:extLst>
          </p:cNvPr>
          <p:cNvSpPr txBox="1"/>
          <p:nvPr/>
        </p:nvSpPr>
        <p:spPr>
          <a:xfrm>
            <a:off x="4654296" y="609671"/>
            <a:ext cx="57188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dirty="0">
                <a:latin typeface="Chalkboard" panose="03050602040202020205" pitchFamily="66" charset="77"/>
              </a:rPr>
              <a:t>Table 1. </a:t>
            </a:r>
            <a:r>
              <a:rPr lang="en-GB" sz="1500" dirty="0">
                <a:latin typeface="Chalkboard" panose="03050602040202020205" pitchFamily="66" charset="77"/>
              </a:rPr>
              <a:t>KNN Predictions for 15 different weather stations</a:t>
            </a:r>
          </a:p>
        </p:txBody>
      </p:sp>
    </p:spTree>
    <p:extLst>
      <p:ext uri="{BB962C8B-B14F-4D97-AF65-F5344CB8AC3E}">
        <p14:creationId xmlns:p14="http://schemas.microsoft.com/office/powerpoint/2010/main" val="41465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D1CFB-DE37-6118-35B6-5A6B01C79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30AF8-0A33-3950-2CC0-B8B0494B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 2: Decision Tree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62F05-AFC1-A2B6-4842-7BA15B44B1D2}"/>
              </a:ext>
            </a:extLst>
          </p:cNvPr>
          <p:cNvSpPr txBox="1"/>
          <p:nvPr/>
        </p:nvSpPr>
        <p:spPr>
          <a:xfrm>
            <a:off x="508816" y="2807208"/>
            <a:ext cx="38483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Make predictions by asking a series of yes/no questions 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The algorithm splits data into branches until it reaches a final classification (leaf)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Accuracy: ~85% (training and testing) 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The model became too complex, with many branches causing overfitting and long training times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To improve performance, the tree likely needs to be pruned</a:t>
            </a:r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501F0045-5B29-064D-3513-7D73E1E88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85811"/>
            <a:ext cx="6903720" cy="34863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04302-6A2F-097B-EA92-A1CFF740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C6BF7C-FE2B-0541-877C-F9FA6391C6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88E8E-E044-30AA-2741-78A5F16725CB}"/>
              </a:ext>
            </a:extLst>
          </p:cNvPr>
          <p:cNvSpPr txBox="1"/>
          <p:nvPr/>
        </p:nvSpPr>
        <p:spPr>
          <a:xfrm>
            <a:off x="4654296" y="5461096"/>
            <a:ext cx="69037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dirty="0">
                <a:latin typeface="Chalkboard" panose="03050602040202020205" pitchFamily="66" charset="77"/>
              </a:rPr>
              <a:t>Figure 2. </a:t>
            </a:r>
            <a:r>
              <a:rPr lang="en-GB" sz="1500" dirty="0">
                <a:latin typeface="Chalkboard" panose="03050602040202020205" pitchFamily="66" charset="77"/>
              </a:rPr>
              <a:t>Decision tree </a:t>
            </a:r>
            <a:r>
              <a:rPr lang="en-US" sz="1500" dirty="0">
                <a:latin typeface="Chalkboard" panose="03050602040202020205" pitchFamily="66" charset="77"/>
              </a:rPr>
              <a:t>used on 15 European weather stations to predict pleasant weather days.</a:t>
            </a:r>
          </a:p>
        </p:txBody>
      </p:sp>
    </p:spTree>
    <p:extLst>
      <p:ext uri="{BB962C8B-B14F-4D97-AF65-F5344CB8AC3E}">
        <p14:creationId xmlns:p14="http://schemas.microsoft.com/office/powerpoint/2010/main" val="420033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B43E4-C171-3C33-9FAE-6BC0BBA68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0FE3F-EC8C-9A6A-1FA4-854E16C1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b="1" kern="1200" dirty="0">
                <a:solidFill>
                  <a:schemeClr val="tx1"/>
                </a:solidFill>
                <a:latin typeface="Chalkboard" panose="03050602040202020205" pitchFamily="66" charset="77"/>
              </a:rPr>
              <a:t>Method 3: Artificial Neural Network (AANs)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F1C03-408F-C750-3052-42E9C1698A7D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Mimics how the human brain learns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Uses layers of “neurons” to find patterns in data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Predicts pleasant weather based on past conditions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Tested on 3 European stations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Accuracy: 89% (training), 87% (testing)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Tweaked layer size and iterations during training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Overfitting likely—model performed better on training than testing data</a:t>
            </a:r>
          </a:p>
        </p:txBody>
      </p:sp>
      <p:pic>
        <p:nvPicPr>
          <p:cNvPr id="6" name="Picture 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6810574B-9438-2EBD-CB61-66CA48464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"/>
          <a:stretch>
            <a:fillRect/>
          </a:stretch>
        </p:blipFill>
        <p:spPr bwMode="auto">
          <a:xfrm>
            <a:off x="4654296" y="2172078"/>
            <a:ext cx="6903720" cy="251384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B0E3C-23E1-AB1B-ECCC-6F1372CF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C6BF7C-FE2B-0541-877C-F9FA6391C6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38F40-1BB3-4063-921B-A83F81D66A28}"/>
              </a:ext>
            </a:extLst>
          </p:cNvPr>
          <p:cNvSpPr txBox="1"/>
          <p:nvPr/>
        </p:nvSpPr>
        <p:spPr>
          <a:xfrm>
            <a:off x="4690872" y="4818423"/>
            <a:ext cx="686714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dirty="0">
                <a:latin typeface="Chalkboard" panose="03050602040202020205" pitchFamily="66" charset="77"/>
              </a:rPr>
              <a:t>Figure 3. </a:t>
            </a:r>
            <a:r>
              <a:rPr lang="en-GB" sz="1500" dirty="0">
                <a:latin typeface="Chalkboard" panose="03050602040202020205" pitchFamily="66" charset="77"/>
              </a:rPr>
              <a:t>Confusion matrices showing accurate (top-left, bottom-right) and inaccurate (top-right, bottom-left) predictions for pleasant and unpleasant days, respectively for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371260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</TotalTime>
  <Words>931</Words>
  <Application>Microsoft Macintosh PowerPoint</Application>
  <PresentationFormat>Widescreen</PresentationFormat>
  <Paragraphs>190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Chalkboard</vt:lpstr>
      <vt:lpstr>Courier New</vt:lpstr>
      <vt:lpstr>Office Theme</vt:lpstr>
      <vt:lpstr>Weather Conditions &amp; Climate Change with ClimateWins</vt:lpstr>
      <vt:lpstr>Why Does It Matter?</vt:lpstr>
      <vt:lpstr>Inside the Figures</vt:lpstr>
      <vt:lpstr>Not All Data is Created Equal</vt:lpstr>
      <vt:lpstr>What Might We Discover?</vt:lpstr>
      <vt:lpstr>Fine-Tuning the Forecast</vt:lpstr>
      <vt:lpstr>Method 1: K-Nearest Neighbor (KNN)</vt:lpstr>
      <vt:lpstr>Method 2: Decision Tree</vt:lpstr>
      <vt:lpstr>Method 3: Artificial Neural Network (AANs) </vt:lpstr>
      <vt:lpstr>Which Algorithm Performs Best?</vt:lpstr>
      <vt:lpstr>Summary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Yasemin Mustafa</dc:creator>
  <cp:lastModifiedBy>Yasemin Mustafa</cp:lastModifiedBy>
  <cp:revision>16</cp:revision>
  <dcterms:created xsi:type="dcterms:W3CDTF">2025-07-22T15:27:21Z</dcterms:created>
  <dcterms:modified xsi:type="dcterms:W3CDTF">2025-07-24T16:04:03Z</dcterms:modified>
</cp:coreProperties>
</file>